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vo.garant.ru/" TargetMode="External"/><Relationship Id="rId2" Type="http://schemas.openxmlformats.org/officeDocument/2006/relationships/hyperlink" Target="https://mon.tatarstan.ru/rus/file/pub/pub_2674255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ublication.pravo.gov.ru/Document/View/000120201221012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Презентация к ОПП МАДОУ № 136</a:t>
            </a:r>
            <a:endParaRPr lang="ru-RU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844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0" fontAlgn="base" hangingPunct="0"/>
            <a:r>
              <a:rPr lang="ru-RU" b="1" dirty="0"/>
              <a:t>Целевой раздел</a:t>
            </a:r>
            <a:endParaRPr lang="ru-RU" dirty="0"/>
          </a:p>
          <a:p>
            <a:pPr fontAlgn="base"/>
            <a:r>
              <a:rPr lang="ru-RU" dirty="0"/>
              <a:t>Целевой и содержательный разделы построены в соответствии с требованиями Федерального государственного образовательного стандарта дошкольного образования, утвержденного приказом МО и Н РФ (17 октября 2013 г. № 1155), раскрывают основные цели и задачи реализации Основной образовательной программы дошкольного образования МБДОУ № 33, принципы и подходы построения программы, возрастные особенности детей, содержание работы по образовательным областям. В содержание образовательной работы по каждой образовательной области </a:t>
            </a:r>
          </a:p>
          <a:p>
            <a:pPr fontAlgn="base"/>
            <a:r>
              <a:rPr lang="ru-RU" i="1" u="sng" dirty="0"/>
              <a:t>Часть, формируемая участниками образовательных отношений</a:t>
            </a:r>
            <a:r>
              <a:rPr lang="ru-RU" dirty="0"/>
              <a:t>, которая отражает работу по  реализации этнокультурной составляющей (ЭКС), обучению детей татарскому языку по учебно-методическому комплексу «Говорим по-татарски» –  «Татарча </a:t>
            </a:r>
            <a:r>
              <a:rPr lang="tt-RU" dirty="0"/>
              <a:t>сөйләшәбез</a:t>
            </a:r>
            <a:r>
              <a:rPr lang="ru-RU" dirty="0"/>
              <a:t>»</a:t>
            </a:r>
            <a:r>
              <a:rPr lang="tt-RU" dirty="0"/>
              <a:t>, коррекции речевых нарушений.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15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base"/>
            <a:r>
              <a:rPr lang="ru-RU" b="1" dirty="0"/>
              <a:t>Разделы, отражающие содержание  части, формируемая участниками образовательных отношений </a:t>
            </a:r>
            <a:endParaRPr lang="ru-RU" dirty="0"/>
          </a:p>
          <a:p>
            <a:pPr fontAlgn="base"/>
            <a:r>
              <a:rPr lang="ru-RU" dirty="0"/>
              <a:t> </a:t>
            </a:r>
          </a:p>
          <a:p>
            <a:pPr fontAlgn="base"/>
            <a:r>
              <a:rPr lang="ru-RU" b="1" dirty="0"/>
              <a:t>Коррекционная работа </a:t>
            </a:r>
            <a:r>
              <a:rPr lang="ru-RU" dirty="0"/>
              <a:t>(задачи и создание условий для осуществления коррекционной работы, условия  диагностической  работы, условия коррекционно-речевой работы, взаимодействие с родителями, взаимодействие со специалистами,  реализуемые программы, работа ППк).</a:t>
            </a:r>
          </a:p>
          <a:p>
            <a:pPr fontAlgn="base"/>
            <a:r>
              <a:rPr lang="ru-RU" b="1" dirty="0"/>
              <a:t>Обучение детей татарскому языку </a:t>
            </a:r>
            <a:r>
              <a:rPr lang="ru-RU" dirty="0"/>
              <a:t>(цель, задачи, программно-методическое обеспечение, ожидаемые результаты, подходы к организации обучения татарскому языку).</a:t>
            </a:r>
          </a:p>
          <a:p>
            <a:pPr fontAlgn="base"/>
            <a:r>
              <a:rPr lang="ru-RU" b="1" dirty="0"/>
              <a:t>Этнокультурная составляющая (ЭКС) </a:t>
            </a:r>
            <a:r>
              <a:rPr lang="ru-RU" dirty="0"/>
              <a:t>(задачи, дифференциация реализации ЭРК по возрастам с включением содержания работы в каждую образовательную область).</a:t>
            </a:r>
          </a:p>
          <a:p>
            <a:pPr fontAlgn="base"/>
            <a:r>
              <a:rPr lang="ru-RU" dirty="0"/>
              <a:t>Взаимодействие с родителями включено в каждую образовательную область, а также   выведено в отдельный раздел.</a:t>
            </a:r>
          </a:p>
        </p:txBody>
      </p:sp>
    </p:spTree>
    <p:extLst>
      <p:ext uri="{BB962C8B-B14F-4D97-AF65-F5344CB8AC3E}">
        <p14:creationId xmlns:p14="http://schemas.microsoft.com/office/powerpoint/2010/main" val="10983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ru-RU" b="1" dirty="0"/>
              <a:t>Организационный раздел</a:t>
            </a:r>
            <a:endParaRPr lang="ru-RU" dirty="0"/>
          </a:p>
          <a:p>
            <a:pPr fontAlgn="base"/>
            <a:r>
              <a:rPr lang="ru-RU" b="1" dirty="0"/>
              <a:t> </a:t>
            </a:r>
            <a:endParaRPr lang="ru-RU" dirty="0"/>
          </a:p>
          <a:p>
            <a:pPr fontAlgn="base"/>
            <a:r>
              <a:rPr lang="ru-RU" dirty="0"/>
              <a:t>В организационном разделе отражены принципы и  условия построения предметно-пространственной среды детского сада и групп,  методические условия, созданные в детском саду  с целью качественного осуществления образовательной деятельности и повышению профессионального роста и   совершенствования педагогов, организация режима пребывания детей в ДОУ (структура образовательного процесса, режим в холодный и теплый период года,  режим двигательной активности, виды детской деятельности в течение дня), принцип планирования образовательной деятельности. В него также включены дополнительные мероприятия (работа со сторонними организациями).</a:t>
            </a:r>
          </a:p>
          <a:p>
            <a:r>
              <a:rPr lang="ru-RU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33360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eaLnBrk="0" fontAlgn="base" hangingPunct="0"/>
            <a:r>
              <a:rPr lang="ru-RU" u="sng" dirty="0"/>
              <a:t>Формы обучени</a:t>
            </a:r>
            <a:r>
              <a:rPr lang="ru-RU" dirty="0"/>
              <a:t>я: очная</a:t>
            </a:r>
          </a:p>
          <a:p>
            <a:pPr eaLnBrk="0" fontAlgn="base" hangingPunct="0"/>
            <a:r>
              <a:rPr lang="ru-RU" u="sng" dirty="0"/>
              <a:t>Нормативный срок обучения</a:t>
            </a:r>
            <a:r>
              <a:rPr lang="ru-RU" dirty="0"/>
              <a:t>: 2 до 7 лет</a:t>
            </a:r>
          </a:p>
          <a:p>
            <a:pPr eaLnBrk="0" fontAlgn="base" hangingPunct="0"/>
            <a:r>
              <a:rPr lang="ru-RU" dirty="0"/>
              <a:t>Языка(х) на котором(ых) осуществляется образование (обучение): русский, татарский</a:t>
            </a:r>
          </a:p>
          <a:p>
            <a:pPr eaLnBrk="0" fontAlgn="base" hangingPunct="0"/>
            <a:r>
              <a:rPr lang="ru-RU" u="sng" dirty="0"/>
              <a:t>Учебных предметов, курсов, дисциплин (модулей), предусмотренных соответствующей образовательной программой: </a:t>
            </a:r>
            <a:endParaRPr lang="ru-RU" dirty="0"/>
          </a:p>
          <a:p>
            <a:pPr eaLnBrk="0" fontAlgn="base" hangingPunct="0"/>
            <a:r>
              <a:rPr lang="ru-RU" dirty="0"/>
              <a:t>Образовательные области –</a:t>
            </a:r>
          </a:p>
          <a:p>
            <a:pPr eaLnBrk="0" fontAlgn="base" hangingPunct="0"/>
            <a:r>
              <a:rPr lang="ru-RU" dirty="0"/>
              <a:t> «Социально-коммуникативное развитие»</a:t>
            </a:r>
          </a:p>
          <a:p>
            <a:pPr eaLnBrk="0" fontAlgn="base" hangingPunct="0"/>
            <a:r>
              <a:rPr lang="ru-RU" dirty="0"/>
              <a:t>«Познавательное развитие»</a:t>
            </a:r>
          </a:p>
          <a:p>
            <a:pPr eaLnBrk="0" fontAlgn="base" hangingPunct="0"/>
            <a:r>
              <a:rPr lang="ru-RU" dirty="0"/>
              <a:t>«Речевое развитие»</a:t>
            </a:r>
          </a:p>
          <a:p>
            <a:pPr eaLnBrk="0" fontAlgn="base" hangingPunct="0"/>
            <a:r>
              <a:rPr lang="ru-RU" dirty="0"/>
              <a:t>«Художественно-эстетическое»</a:t>
            </a:r>
          </a:p>
          <a:p>
            <a:pPr eaLnBrk="0" fontAlgn="base" hangingPunct="0"/>
            <a:r>
              <a:rPr lang="ru-RU" dirty="0"/>
              <a:t>«Физическое развитие»</a:t>
            </a:r>
          </a:p>
          <a:p>
            <a:pPr eaLnBrk="0" fontAlgn="base" hangingPunct="0"/>
            <a:r>
              <a:rPr lang="ru-RU" u="sng" dirty="0"/>
              <a:t>При реализации образовательной программы электронное обучение и дистанционные образовательные технологии –</a:t>
            </a:r>
            <a:endParaRPr lang="ru-RU" dirty="0"/>
          </a:p>
          <a:p>
            <a:pPr eaLnBrk="0" fontAlgn="base" hangingPunct="0"/>
            <a:r>
              <a:rPr lang="ru-RU" dirty="0"/>
              <a:t> не используются</a:t>
            </a:r>
          </a:p>
        </p:txBody>
      </p:sp>
    </p:spTree>
    <p:extLst>
      <p:ext uri="{BB962C8B-B14F-4D97-AF65-F5344CB8AC3E}">
        <p14:creationId xmlns:p14="http://schemas.microsoft.com/office/powerpoint/2010/main" val="1382776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eaLnBrk="0" fontAlgn="base" hangingPunct="0"/>
            <a:r>
              <a:rPr lang="ru-RU" u="sng" dirty="0"/>
              <a:t>Конституция</a:t>
            </a:r>
            <a:r>
              <a:rPr lang="ru-RU" dirty="0"/>
              <a:t> Российской Федерации;</a:t>
            </a:r>
          </a:p>
          <a:p>
            <a:pPr eaLnBrk="0" fontAlgn="base" hangingPunct="0"/>
            <a:r>
              <a:rPr lang="ru-RU" u="sng" dirty="0"/>
              <a:t>-Конвенция </a:t>
            </a:r>
            <a:r>
              <a:rPr lang="ru-RU" dirty="0"/>
              <a:t>о правах ребенка, 1989 г.;</a:t>
            </a:r>
          </a:p>
          <a:p>
            <a:pPr eaLnBrk="0" fontAlgn="base" hangingPunct="0"/>
            <a:r>
              <a:rPr lang="ru-RU" u="sng" dirty="0"/>
              <a:t>-Федеральный закон</a:t>
            </a:r>
            <a:r>
              <a:rPr lang="ru-RU" dirty="0"/>
              <a:t> от 29.12.2012г. № 273-ФЗ (ред. от 31.07.2020) «Об образовании в Российской Федерации» (с изм. и доп., вступ. в силу с 01.09.2020);</a:t>
            </a:r>
          </a:p>
          <a:p>
            <a:pPr eaLnBrk="0" fontAlgn="base" hangingPunct="0"/>
            <a:r>
              <a:rPr lang="ru-RU" dirty="0"/>
              <a:t>-</a:t>
            </a:r>
            <a:r>
              <a:rPr lang="ru-RU" u="sng" dirty="0">
                <a:hlinkClick r:id="rId2"/>
              </a:rPr>
              <a:t>Приказ Министерства просвещения Российской Федерации от 15.05.2020 № 236 (ред. от 08.09.2020) «Об утверждении Порядка приема на обучение по образовательным программам дошкольного образования» (Зарегистрировано в Минюсте России 17.06.2020 № 58681) (с изм. и доп., вступ. в силу с 01.01.2021)</a:t>
            </a:r>
            <a:r>
              <a:rPr lang="ru-RU" dirty="0"/>
              <a:t>;</a:t>
            </a:r>
          </a:p>
          <a:p>
            <a:pPr eaLnBrk="0" fontAlgn="base" hangingPunct="0"/>
            <a:r>
              <a:rPr lang="ru-RU" dirty="0"/>
              <a:t>-</a:t>
            </a:r>
            <a:r>
              <a:rPr lang="ru-RU" u="sng" dirty="0">
                <a:hlinkClick r:id="rId3"/>
              </a:rPr>
              <a:t>Приказ</a:t>
            </a:r>
            <a:r>
              <a:rPr lang="ru-RU" dirty="0"/>
              <a:t> Министерства просвещения РФ от 31 июля 2020 г. N 373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образования»;</a:t>
            </a:r>
          </a:p>
          <a:p>
            <a:pPr eaLnBrk="0" fontAlgn="base" hangingPunct="0"/>
            <a:r>
              <a:rPr lang="ru-RU" dirty="0"/>
              <a:t>-</a:t>
            </a:r>
            <a:r>
              <a:rPr lang="ru-RU" u="sng" dirty="0">
                <a:hlinkClick r:id="rId3"/>
              </a:rPr>
              <a:t>Постановление</a:t>
            </a:r>
            <a:r>
              <a:rPr lang="ru-RU" dirty="0"/>
              <a:t> Правительства РФ от 15 сентября 2020 г. N 1441 «Об утверждении Правил оказания платных образовательных услуг»</a:t>
            </a:r>
          </a:p>
          <a:p>
            <a:pPr eaLnBrk="0" fontAlgn="base" hangingPunct="0"/>
            <a:r>
              <a:rPr lang="ru-RU" u="sng" dirty="0"/>
              <a:t>-</a:t>
            </a:r>
            <a:r>
              <a:rPr lang="ru-RU" u="sng" dirty="0">
                <a:hlinkClick r:id="rId4"/>
              </a:rPr>
              <a:t>Постановление Главного государственного санитарного врача Российской Федерации от 28.09.2020 № 28 «Об утверждении санитарных правил СП 2.4. 3648-20 «Санитарно-эпидемиологические требования к организациям воспитания и обучения, отдыха и оздоровления детей и молодежи» (Зарегистрирован 18.12.2020 № 61573)</a:t>
            </a:r>
            <a:endParaRPr lang="ru-RU" dirty="0"/>
          </a:p>
          <a:p>
            <a:pPr eaLnBrk="0" fontAlgn="base" hangingPunct="0"/>
            <a:r>
              <a:rPr lang="ru-RU" dirty="0"/>
              <a:t>-</a:t>
            </a:r>
            <a:r>
              <a:rPr lang="ru-RU" u="sng" dirty="0"/>
              <a:t>Приказ</a:t>
            </a:r>
            <a:r>
              <a:rPr lang="ru-RU" dirty="0"/>
              <a:t> Министерства образования и науки РФ от 17 октября 2013г. № 1155 «Об утверждении федерального государственного  образовательного стандарта     дошкольного образования»;</a:t>
            </a:r>
          </a:p>
          <a:p>
            <a:pPr eaLnBrk="0" fontAlgn="base" hangingPunct="0"/>
            <a:r>
              <a:rPr lang="ru-RU" dirty="0"/>
              <a:t>-</a:t>
            </a:r>
            <a:r>
              <a:rPr lang="ru-RU" u="sng" dirty="0"/>
              <a:t>Приказ</a:t>
            </a:r>
            <a:r>
              <a:rPr lang="ru-RU" dirty="0"/>
              <a:t> Минтруда России от 18.10.2013 № 544н (ред. от 05.08.2016)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учитель)» (Зарегистрировано в Минюсте России 06.12.2013 № 30550).</a:t>
            </a:r>
          </a:p>
          <a:p>
            <a:pPr fontAlgn="base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62508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Цель программы</a:t>
            </a:r>
          </a:p>
          <a:p>
            <a:pPr fontAlgn="base"/>
            <a:r>
              <a:rPr lang="ru-RU" dirty="0"/>
              <a:t>Основная образовательная программа обеспечивает построение целостного педагогического процесса, направленного на полноценное всестороннее развитие ребенка - физическое, социально-коммуникативное, познавательное, речевое, художественно-эстетическое – во взаимосвязи, охватывает все основные моменты жизнедеятельности детей (обучение и воспитание) с учетом приоритетности видов детской деятельности в каждой возрастной группе. Образовательная программа реализовывается не только в процессе непосредственно образовательной деятельности, но и в ходе режимных моментов.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8003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ru-RU" dirty="0"/>
              <a:t>-формирование общей культуры ребенка (в том числе детей с ОВЗ) раннего и дошкольного возраста, позитивная социализация и всестороннее развитие целостной личности ребенка (его активности, самостоятельности, эмоциональной отзывчивости к окружающему миру, творческого потенциала) в различных видах общения и в адекватных его возрасту детских видах деятельности с учетом их возрастных, индивидуальных психологических и физиологических особенностей и национальных, региональных и этнокультурных особенностей Республики Татарстан;</a:t>
            </a:r>
          </a:p>
          <a:p>
            <a:pPr fontAlgn="base"/>
            <a:r>
              <a:rPr lang="ru-RU" dirty="0"/>
              <a:t>-создание условий для общего психического развития детей 3–7 лет средствами развития творческих способностей, в частности условий формирования у них готовности к современному (развивающему) школьному обучению (ООП «От рождения до школы»);</a:t>
            </a:r>
          </a:p>
          <a:p>
            <a:pPr fontAlgn="base"/>
            <a:r>
              <a:rPr lang="ru-RU" dirty="0"/>
              <a:t>-развитие целостной личности ребёнка – его активности, самостоятельности, эмоциональной отзывчивости к окружающему миру, творческого потенциала </a:t>
            </a:r>
          </a:p>
          <a:p>
            <a:pPr fontAlgn="base"/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4848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eaLnBrk="0" fontAlgn="base" hangingPunct="0"/>
            <a:r>
              <a:rPr lang="ru-RU" dirty="0"/>
              <a:t>Задачи:</a:t>
            </a:r>
          </a:p>
          <a:p>
            <a:pPr eaLnBrk="0" fontAlgn="base" hangingPunct="0"/>
            <a:r>
              <a:rPr lang="ru-RU" dirty="0"/>
              <a:t>1) охрана и укрепление физического и психического здоровья детей, в том числе их эмоционального благополучия;</a:t>
            </a:r>
          </a:p>
          <a:p>
            <a:pPr eaLnBrk="0" fontAlgn="base" hangingPunct="0"/>
            <a:r>
              <a:rPr lang="ru-RU" dirty="0"/>
              <a:t>2) обеспечение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eaLnBrk="0" fontAlgn="base" hangingPunct="0"/>
            <a:r>
              <a:rPr lang="ru-RU" dirty="0"/>
              <a:t>3) обеспечение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(ДО) и начального общего образования (НОО));</a:t>
            </a:r>
          </a:p>
          <a:p>
            <a:pPr eaLnBrk="0" fontAlgn="base" hangingPunct="0"/>
            <a:r>
              <a:rPr lang="ru-RU" dirty="0"/>
              <a:t>4) 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eaLnBrk="0" fontAlgn="base" hangingPunct="0"/>
            <a:r>
              <a:rPr lang="ru-RU" dirty="0"/>
              <a:t>5)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eaLnBrk="0" fontAlgn="base" hangingPunct="0"/>
            <a:r>
              <a:rPr lang="ru-RU" dirty="0"/>
              <a:t>6) 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формирование предпосылок учебной деятельности;</a:t>
            </a:r>
          </a:p>
          <a:p>
            <a:pPr eaLnBrk="0" fontAlgn="base" hangingPunct="0"/>
            <a:r>
              <a:rPr lang="ru-RU" dirty="0"/>
              <a:t>7) обеспечение вариативности и разнообразия содержания Программы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eaLnBrk="0" fontAlgn="base" hangingPunct="0"/>
            <a:r>
              <a:rPr lang="ru-RU" dirty="0"/>
              <a:t>8)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eaLnBrk="0" fontAlgn="base" hangingPunct="0"/>
            <a:r>
              <a:rPr lang="ru-RU" dirty="0"/>
              <a:t>9)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267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eaLnBrk="0" fontAlgn="base" hangingPunct="0"/>
            <a:r>
              <a:rPr lang="ru-RU" u="sng" dirty="0"/>
              <a:t>Часть, формируемая участниками образовательных отношений </a:t>
            </a:r>
            <a:endParaRPr lang="ru-RU" dirty="0"/>
          </a:p>
          <a:p>
            <a:pPr eaLnBrk="0" fontAlgn="base" hangingPunct="0"/>
            <a:r>
              <a:rPr lang="ru-RU" dirty="0"/>
              <a:t>15) обучение детей практическому владению татарским и русским языком в устной форме; создание языковой среды, обеспечивающей формирование у детей интереса к изучению двух государственных языков Республики Татарстан;</a:t>
            </a:r>
          </a:p>
          <a:p>
            <a:pPr eaLnBrk="0" fontAlgn="base" hangingPunct="0"/>
            <a:r>
              <a:rPr lang="ru-RU" dirty="0"/>
              <a:t>16) создание национального культурного пространства для всестороннего развития и обогащения посредством приобщения детей к истокам национальной культуры народов, населяющих Республику Татарстан;</a:t>
            </a:r>
          </a:p>
          <a:p>
            <a:pPr eaLnBrk="0" fontAlgn="base" hangingPunct="0"/>
            <a:r>
              <a:rPr lang="ru-RU" dirty="0"/>
              <a:t>17) поддержание поисковой активности, присущей ребёнку дошкольного возраста, выраженной в потребности исследовать окружающий мир;</a:t>
            </a:r>
          </a:p>
          <a:p>
            <a:pPr eaLnBrk="0" fontAlgn="base" hangingPunct="0"/>
            <a:r>
              <a:rPr lang="ru-RU" dirty="0"/>
              <a:t>18) формирование мотивационно-поведенческой культуры ребенка, как основы безопасности в условиях с дорогой, транспортом, улицей.</a:t>
            </a:r>
          </a:p>
          <a:p>
            <a:pPr eaLnBrk="0" fontAlgn="base" hangingPunct="0"/>
            <a:r>
              <a:rPr lang="ru-RU" dirty="0"/>
              <a:t> </a:t>
            </a:r>
          </a:p>
          <a:p>
            <a:pPr fontAlgn="base"/>
            <a:r>
              <a:rPr lang="ru-RU" b="1" dirty="0"/>
              <a:t>Планируемые результаты освоения основной программы</a:t>
            </a:r>
            <a:endParaRPr lang="ru-RU" dirty="0"/>
          </a:p>
          <a:p>
            <a:pPr fontAlgn="base"/>
            <a:r>
              <a:rPr lang="ru-RU" dirty="0"/>
              <a:t>Согласно ФГОС, результаты должны быть представлены в виде </a:t>
            </a:r>
            <a:r>
              <a:rPr lang="ru-RU" b="1" dirty="0"/>
              <a:t>целевых ориентиров</a:t>
            </a:r>
            <a:r>
              <a:rPr lang="ru-RU" dirty="0"/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</a:t>
            </a:r>
          </a:p>
          <a:p>
            <a:pPr fontAlgn="base"/>
            <a:r>
              <a:rPr lang="ru-RU" dirty="0"/>
              <a:t>  </a:t>
            </a:r>
          </a:p>
          <a:p>
            <a:pPr fontAlgn="base"/>
            <a:r>
              <a:rPr lang="ru-RU" dirty="0"/>
              <a:t>Программа определяет не только содержание, но и организацию образовательной деятельности на уровне дошкольного образования в различных видах деятельности, основными из которых являются общение, игра, познавательно-исследовательская деятельность.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168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/>
              <a:t>Реализуемые модели образовательной деятельности в детском саду</a:t>
            </a:r>
            <a:endParaRPr lang="ru-RU" dirty="0"/>
          </a:p>
          <a:p>
            <a:pPr lvl="0" fontAlgn="base"/>
            <a:r>
              <a:rPr lang="ru-RU" dirty="0"/>
              <a:t>Модель организации воспитательно-образовательного процесса на год с учетом комплексно-тематического принципа</a:t>
            </a:r>
          </a:p>
          <a:p>
            <a:pPr lvl="0" fontAlgn="base"/>
            <a:r>
              <a:rPr lang="ru-RU" dirty="0"/>
              <a:t> Модель двигательного режима детей всех возрастных групп</a:t>
            </a:r>
          </a:p>
          <a:p>
            <a:pPr lvl="0" fontAlgn="base"/>
            <a:r>
              <a:rPr lang="ru-RU" dirty="0"/>
              <a:t> Модель ежедневной организации образовательного процесса для детей всех возрастных групп</a:t>
            </a:r>
          </a:p>
          <a:p>
            <a:pPr lvl="0" fontAlgn="base"/>
            <a:r>
              <a:rPr lang="ru-RU" dirty="0"/>
              <a:t> Модель организации праздников и развлекательных мероприятий</a:t>
            </a:r>
          </a:p>
          <a:p>
            <a:pPr lvl="0" fontAlgn="base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2481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 </a:t>
            </a:r>
            <a:r>
              <a:rPr lang="ru-RU" b="1" dirty="0"/>
              <a:t>Парциальные  программы и методики</a:t>
            </a:r>
            <a:endParaRPr lang="ru-RU" dirty="0"/>
          </a:p>
          <a:p>
            <a:pPr fontAlgn="base"/>
            <a:r>
              <a:rPr lang="ru-RU" dirty="0"/>
              <a:t>	1.Воронкевич  О.А. «Добро пожаловать в экологию»</a:t>
            </a:r>
          </a:p>
          <a:p>
            <a:pPr eaLnBrk="0" fontAlgn="base" hangingPunct="0"/>
            <a:r>
              <a:rPr lang="ru-RU" dirty="0"/>
              <a:t>2.Колесникова Е. В. «Математические ступеньки»;</a:t>
            </a:r>
          </a:p>
          <a:p>
            <a:pPr eaLnBrk="0" fontAlgn="base" hangingPunct="0"/>
            <a:r>
              <a:rPr lang="ru-RU" dirty="0"/>
              <a:t>3.Колесникова Е. В.  «От звука к букве. Обучение дошкольников элементам грамоты»;</a:t>
            </a:r>
          </a:p>
          <a:p>
            <a:pPr eaLnBrk="0" fontAlgn="base" hangingPunct="0"/>
            <a:r>
              <a:rPr lang="ru-RU" dirty="0"/>
              <a:t>4.Николаева С.Н. Программа экологического воспитания дошкольников «Юный эколог»; </a:t>
            </a:r>
          </a:p>
          <a:p>
            <a:pPr eaLnBrk="0" fontAlgn="base" hangingPunct="0"/>
            <a:r>
              <a:rPr lang="ru-RU" dirty="0"/>
              <a:t>5. Пензулаева Л. И.  Физическая культура в детском саду </a:t>
            </a:r>
          </a:p>
          <a:p>
            <a:pPr eaLnBrk="0" fontAlgn="base" hangingPunct="0"/>
            <a:r>
              <a:rPr lang="ru-RU" dirty="0"/>
              <a:t>7.Стеркина Р.Б., Князева О.Л. «Основы безопасности для детей дошкольного возраста»;</a:t>
            </a:r>
          </a:p>
          <a:p>
            <a:pPr eaLnBrk="0" fontAlgn="base" hangingPunct="0"/>
            <a:r>
              <a:rPr lang="ru-RU" dirty="0"/>
              <a:t>8.«Учебный план и программы обучения детей правилам безопасного поведения на дорогах в ДОУ» под редакцией научных руководителей Р.Н.Минниханова и И.А.Халлиулина;</a:t>
            </a:r>
          </a:p>
          <a:p>
            <a:pPr eaLnBrk="0" fontAlgn="base" hangingPunct="0"/>
            <a:r>
              <a:rPr lang="ru-RU" dirty="0"/>
              <a:t>9.Гербова В. В. Развитие речи в детском саду;</a:t>
            </a:r>
          </a:p>
          <a:p>
            <a:pPr eaLnBrk="0" fontAlgn="base" hangingPunct="0"/>
            <a:r>
              <a:rPr lang="ru-RU" dirty="0"/>
              <a:t>10.Ушакова О.С.  «Программа развития речи дошкольников»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98381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932</Words>
  <Application>Microsoft Office PowerPoint</Application>
  <PresentationFormat>Широкоэкранный</PresentationFormat>
  <Paragraphs>78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Легкий дым</vt:lpstr>
      <vt:lpstr>Презентация к ОПП МАДОУ № 136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ОПП МАДОУ № 136</dc:title>
  <dc:creator>Пользователь</dc:creator>
  <cp:lastModifiedBy>Пользователь</cp:lastModifiedBy>
  <cp:revision>2</cp:revision>
  <dcterms:created xsi:type="dcterms:W3CDTF">2022-11-07T12:02:06Z</dcterms:created>
  <dcterms:modified xsi:type="dcterms:W3CDTF">2022-11-07T12:11:11Z</dcterms:modified>
</cp:coreProperties>
</file>